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notesMasterIdLst>
    <p:notesMasterId r:id="rId13"/>
  </p:notesMasterIdLst>
  <p:sldIdLst>
    <p:sldId id="259" r:id="rId3"/>
    <p:sldId id="261" r:id="rId4"/>
    <p:sldId id="271" r:id="rId5"/>
    <p:sldId id="273" r:id="rId6"/>
    <p:sldId id="264" r:id="rId7"/>
    <p:sldId id="272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455"/>
    <a:srgbClr val="C61A27"/>
    <a:srgbClr val="545455"/>
    <a:srgbClr val="004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5" autoAdjust="0"/>
    <p:restoredTop sz="81705" autoAdjust="0"/>
  </p:normalViewPr>
  <p:slideViewPr>
    <p:cSldViewPr>
      <p:cViewPr varScale="1">
        <p:scale>
          <a:sx n="94" d="100"/>
          <a:sy n="94" d="100"/>
        </p:scale>
        <p:origin x="246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45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B1A1B-E328-4040-821D-813B7D517412}" type="datetimeFigureOut">
              <a:rPr lang="de-DE" smtClean="0"/>
              <a:pPr/>
              <a:t>04.05.2023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3B08C-41A3-4FA7-85E3-BDAFE79C796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372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B08C-41A3-4FA7-85E3-BDAFE79C796E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586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B08C-41A3-4FA7-85E3-BDAFE79C796E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0586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Ablauf ohne</a:t>
            </a:r>
            <a:r>
              <a:rPr lang="de-DE" baseline="0" dirty="0" smtClean="0"/>
              <a:t> Corona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B08C-41A3-4FA7-85E3-BDAFE79C796E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817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B08C-41A3-4FA7-85E3-BDAFE79C796E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817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3B08C-41A3-4FA7-85E3-BDAFE79C796E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9817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098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4800601"/>
            <a:ext cx="8352928" cy="566739"/>
          </a:xfrm>
          <a:prstGeom prst="rect">
            <a:avLst/>
          </a:prstGeom>
        </p:spPr>
        <p:txBody>
          <a:bodyPr anchor="b"/>
          <a:lstStyle>
            <a:lvl1pPr algn="l">
              <a:defRPr sz="3200" b="1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95536" y="612775"/>
            <a:ext cx="8352928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95536" y="5445229"/>
            <a:ext cx="8352928" cy="6539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53545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47724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395536" y="548680"/>
            <a:ext cx="8352928" cy="1008112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95536" y="1748408"/>
            <a:ext cx="8352928" cy="412886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>
                <a:solidFill>
                  <a:srgbClr val="53545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51955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608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406901"/>
            <a:ext cx="8424936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0" cap="all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2906713"/>
            <a:ext cx="842493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rgbClr val="53545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1796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400">
                <a:solidFill>
                  <a:srgbClr val="545455"/>
                </a:solidFill>
              </a:defRPr>
            </a:lvl2pPr>
            <a:lvl3pPr>
              <a:defRPr sz="2400">
                <a:solidFill>
                  <a:srgbClr val="545455"/>
                </a:solidFill>
              </a:defRPr>
            </a:lvl3pPr>
            <a:lvl4pPr>
              <a:defRPr sz="2400">
                <a:solidFill>
                  <a:srgbClr val="545455"/>
                </a:solidFill>
              </a:defRPr>
            </a:lvl4pPr>
            <a:lvl5pPr>
              <a:defRPr sz="2400">
                <a:solidFill>
                  <a:srgbClr val="545455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5012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4545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000">
                <a:solidFill>
                  <a:srgbClr val="545455"/>
                </a:solidFill>
              </a:defRPr>
            </a:lvl2pPr>
            <a:lvl3pPr>
              <a:defRPr sz="1800">
                <a:solidFill>
                  <a:srgbClr val="545455"/>
                </a:solidFill>
              </a:defRPr>
            </a:lvl3pPr>
            <a:lvl4pPr>
              <a:defRPr sz="1600">
                <a:solidFill>
                  <a:srgbClr val="545455"/>
                </a:solidFill>
              </a:defRPr>
            </a:lvl4pPr>
            <a:lvl5pPr>
              <a:defRPr sz="1600">
                <a:solidFill>
                  <a:srgbClr val="54545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4545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45455"/>
                </a:solidFill>
              </a:defRPr>
            </a:lvl1pPr>
            <a:lvl2pPr>
              <a:defRPr sz="2000">
                <a:solidFill>
                  <a:srgbClr val="545455"/>
                </a:solidFill>
              </a:defRPr>
            </a:lvl2pPr>
            <a:lvl3pPr>
              <a:defRPr sz="1800">
                <a:solidFill>
                  <a:srgbClr val="545455"/>
                </a:solidFill>
              </a:defRPr>
            </a:lvl3pPr>
            <a:lvl4pPr>
              <a:defRPr sz="1600">
                <a:solidFill>
                  <a:srgbClr val="545455"/>
                </a:solidFill>
              </a:defRPr>
            </a:lvl4pPr>
            <a:lvl5pPr>
              <a:defRPr sz="1600">
                <a:solidFill>
                  <a:srgbClr val="545455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73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036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86877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44" y="273049"/>
            <a:ext cx="3069977" cy="1162051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solidFill>
                  <a:srgbClr val="C61A27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535455"/>
                </a:solidFill>
              </a:defRPr>
            </a:lvl1pPr>
            <a:lvl2pPr>
              <a:defRPr sz="2400">
                <a:solidFill>
                  <a:srgbClr val="535455"/>
                </a:solidFill>
              </a:defRPr>
            </a:lvl2pPr>
            <a:lvl3pPr>
              <a:defRPr sz="2400">
                <a:solidFill>
                  <a:srgbClr val="535455"/>
                </a:solidFill>
              </a:defRPr>
            </a:lvl3pPr>
            <a:lvl4pPr>
              <a:defRPr sz="2400">
                <a:solidFill>
                  <a:srgbClr val="535455"/>
                </a:solidFill>
              </a:defRPr>
            </a:lvl4pPr>
            <a:lvl5pPr>
              <a:defRPr sz="2400">
                <a:solidFill>
                  <a:srgbClr val="53545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95544" y="1435104"/>
            <a:ext cx="3069977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53545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6154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781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6" descr="\\fsa04\add03\UKOM-Jobserver\Jobserver\UKOM\171106UKOM_Logo_Akronym_UKHD_MFHD_Relaunch\171025Akronym_UKHD_positiv_negativ_CMYK_RGB_sw\171025Akronym_UKHD_negativ\171025Akronym_UKHD_negativ.pn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0" y="6044400"/>
            <a:ext cx="5091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\\fsa04\add03\UKOM-Jobserver\Jobserver\UKOM\171106UKOM_Logo_Akronym_UKHD_MFHD_Relaunch\171025Akronym_MFHD_positiv_negativ_CMYK_RGB_sw\171025Akronym_UKHD_positiv_rgb\171023Akronym_UKHD_MFHD_rgb.png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0" y="6044400"/>
            <a:ext cx="50907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Gerade Verbindung 9"/>
          <p:cNvCxnSpPr/>
          <p:nvPr userDrawn="1"/>
        </p:nvCxnSpPr>
        <p:spPr>
          <a:xfrm>
            <a:off x="360000" y="6309320"/>
            <a:ext cx="7686000" cy="0"/>
          </a:xfrm>
          <a:prstGeom prst="line">
            <a:avLst/>
          </a:prstGeom>
          <a:ln>
            <a:solidFill>
              <a:srgbClr val="C61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 userDrawn="1"/>
        </p:nvSpPr>
        <p:spPr>
          <a:xfrm>
            <a:off x="360000" y="6336000"/>
            <a:ext cx="7191968" cy="146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50" baseline="0" dirty="0" smtClean="0">
                <a:solidFill>
                  <a:srgbClr val="C61A27"/>
                </a:solidFill>
                <a:latin typeface="+mj-lt"/>
              </a:rPr>
              <a:t>Medizinische Fakultät Heidelberg | S</a:t>
            </a:r>
            <a:r>
              <a:rPr lang="de-DE" sz="950" dirty="0" smtClean="0">
                <a:solidFill>
                  <a:srgbClr val="C61A27"/>
                </a:solidFill>
                <a:latin typeface="+mj-lt"/>
              </a:rPr>
              <a:t>S </a:t>
            </a:r>
            <a:r>
              <a:rPr lang="de-DE" sz="950" baseline="0" dirty="0" smtClean="0">
                <a:solidFill>
                  <a:srgbClr val="C61A27"/>
                </a:solidFill>
                <a:latin typeface="+mj-lt"/>
              </a:rPr>
              <a:t>2023| Prof. Jan Siemens</a:t>
            </a:r>
            <a:endParaRPr lang="de-DE" sz="950" dirty="0">
              <a:solidFill>
                <a:srgbClr val="C61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32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360000" y="3312000"/>
            <a:ext cx="7560392" cy="2523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2800" b="1" dirty="0" smtClean="0">
                <a:solidFill>
                  <a:srgbClr val="C61A27"/>
                </a:solidFill>
                <a:latin typeface="+mj-lt"/>
              </a:rPr>
              <a:t>Einführungsvorlesung </a:t>
            </a:r>
          </a:p>
          <a:p>
            <a:r>
              <a:rPr lang="de-DE" sz="3600" b="1" dirty="0" smtClean="0">
                <a:solidFill>
                  <a:srgbClr val="C61A27"/>
                </a:solidFill>
                <a:latin typeface="+mj-lt"/>
              </a:rPr>
              <a:t>Pharmakologie &amp; Toxikologie</a:t>
            </a:r>
          </a:p>
          <a:p>
            <a:r>
              <a:rPr lang="de-DE" sz="2800" b="1" dirty="0" smtClean="0">
                <a:solidFill>
                  <a:srgbClr val="C61A27"/>
                </a:solidFill>
                <a:latin typeface="+mj-lt"/>
              </a:rPr>
              <a:t>Teil I, 6. FS</a:t>
            </a:r>
          </a:p>
          <a:p>
            <a:endParaRPr lang="de-DE" sz="2400" dirty="0" smtClean="0">
              <a:solidFill>
                <a:srgbClr val="C61A27"/>
              </a:solidFill>
              <a:latin typeface="+mj-lt"/>
            </a:endParaRPr>
          </a:p>
          <a:p>
            <a:r>
              <a:rPr lang="de-DE" sz="2400" dirty="0" smtClean="0">
                <a:solidFill>
                  <a:srgbClr val="C61A27"/>
                </a:solidFill>
                <a:latin typeface="+mj-lt"/>
              </a:rPr>
              <a:t>Sommersemester</a:t>
            </a:r>
            <a:r>
              <a:rPr lang="de-DE" sz="2400" baseline="0" dirty="0" smtClean="0">
                <a:solidFill>
                  <a:srgbClr val="C61A27"/>
                </a:solidFill>
                <a:latin typeface="+mj-lt"/>
              </a:rPr>
              <a:t> 2023</a:t>
            </a:r>
          </a:p>
          <a:p>
            <a:r>
              <a:rPr lang="de-DE" sz="2400" dirty="0" smtClean="0">
                <a:solidFill>
                  <a:srgbClr val="C61A27"/>
                </a:solidFill>
              </a:rPr>
              <a:t>Prof</a:t>
            </a:r>
            <a:r>
              <a:rPr lang="de-DE" sz="2400" dirty="0">
                <a:solidFill>
                  <a:srgbClr val="C61A27"/>
                </a:solidFill>
              </a:rPr>
              <a:t>. </a:t>
            </a:r>
            <a:r>
              <a:rPr lang="de-DE" sz="2400" dirty="0" smtClean="0">
                <a:solidFill>
                  <a:srgbClr val="C61A27"/>
                </a:solidFill>
              </a:rPr>
              <a:t>Jan Siemens</a:t>
            </a:r>
            <a:endParaRPr lang="de-DE" sz="2400" dirty="0">
              <a:solidFill>
                <a:srgbClr val="C61A27"/>
              </a:solidFill>
            </a:endParaRPr>
          </a:p>
        </p:txBody>
      </p:sp>
      <p:pic>
        <p:nvPicPr>
          <p:cNvPr id="3078" name="Picture 6" descr="\\fsa04\add03\UKOM-Jobserver\Jobserver\UKOM\171106UKOM_Logo_Akronym_UKHD_MFHD_Relaunch\171025Akronym_UKHD_positiv_negativ_CMYK_RGB_sw\171025Akronym_UKHD_negativ\171025Akronym_UKHD_negativ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0" y="6044400"/>
            <a:ext cx="509100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\\fsa04\add03\UKOM-Jobserver\Jobserver\UKOM\171106UKOM_Logo_Akronym_UKHD_MFHD_Relaunch\171025Akronym_MFHD_positiv_negativ_CMYK_RGB_sw\171025Akronym_UKHD_positiv_rgb\171023Akronym_UKHD_MFHD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00" y="6044400"/>
            <a:ext cx="509078" cy="7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\\fsa04\add03\UKOM-Jobserver\Jobserver\UKOM\171106UKOM_Logo_Akronym_UKHD_MFHD_Relaunch\171030Logo_MFHD_dt\171030Logo_MFHD_dt_positiv_negativ_CMYK_RGB_sw\171030Logo_MFHD_dt_positiv_RGB\171030Logo_MFHD_dt_positiv_RG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00" y="277200"/>
            <a:ext cx="1609200" cy="160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Gerade Verbindung 15"/>
          <p:cNvCxnSpPr/>
          <p:nvPr/>
        </p:nvCxnSpPr>
        <p:spPr>
          <a:xfrm>
            <a:off x="360000" y="6309320"/>
            <a:ext cx="7686000" cy="0"/>
          </a:xfrm>
          <a:prstGeom prst="line">
            <a:avLst/>
          </a:prstGeom>
          <a:ln>
            <a:solidFill>
              <a:srgbClr val="C61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60000" y="6336000"/>
            <a:ext cx="7191968" cy="14619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50" baseline="0" dirty="0" smtClean="0">
                <a:solidFill>
                  <a:srgbClr val="C61A27"/>
                </a:solidFill>
                <a:latin typeface="+mj-lt"/>
              </a:rPr>
              <a:t>Fakultät der Universität Heidelberg</a:t>
            </a:r>
            <a:endParaRPr lang="de-DE" sz="950" dirty="0">
              <a:solidFill>
                <a:srgbClr val="C61A2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98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Seminar „Krankheitslehre &amp; Pharmakotherapie“</a:t>
            </a:r>
            <a:br>
              <a:rPr lang="de-DE" sz="2800" b="1" dirty="0" smtClean="0"/>
            </a:br>
            <a:r>
              <a:rPr lang="de-DE" sz="2400" dirty="0" smtClean="0"/>
              <a:t>SS 2024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/>
              <a:t>Inhalte:</a:t>
            </a:r>
            <a:r>
              <a:rPr lang="de-DE" sz="2000" dirty="0"/>
              <a:t>	</a:t>
            </a:r>
            <a:r>
              <a:rPr lang="de-DE" sz="2000" dirty="0" smtClean="0"/>
              <a:t>Besprechung spezieller pharmakologischer Themen anhand von 	Fallbeispielen aus der klinischen Praxis</a:t>
            </a:r>
          </a:p>
          <a:p>
            <a:endParaRPr lang="de-DE" sz="2000" dirty="0"/>
          </a:p>
          <a:p>
            <a:r>
              <a:rPr lang="de-DE" sz="2000" b="1" dirty="0"/>
              <a:t>Ziel:</a:t>
            </a:r>
            <a:r>
              <a:rPr lang="de-DE" sz="2000" dirty="0"/>
              <a:t> 	</a:t>
            </a:r>
            <a:r>
              <a:rPr lang="de-DE" sz="2000" dirty="0" smtClean="0"/>
              <a:t>- Vertiefung </a:t>
            </a:r>
            <a:r>
              <a:rPr lang="de-DE" sz="2000" dirty="0"/>
              <a:t>der Kenntnisse molekularer </a:t>
            </a:r>
            <a:r>
              <a:rPr lang="de-DE" sz="2000" dirty="0" smtClean="0"/>
              <a:t>Mechanismen</a:t>
            </a:r>
          </a:p>
          <a:p>
            <a:r>
              <a:rPr lang="de-DE" sz="2000" dirty="0"/>
              <a:t>	</a:t>
            </a:r>
            <a:r>
              <a:rPr lang="de-DE" sz="2000" dirty="0" smtClean="0"/>
              <a:t>- praktische Ansätze zur Anwendung der gewonnenen Kenntnisse in  	  der Pharmakotherapie</a:t>
            </a:r>
          </a:p>
          <a:p>
            <a:endParaRPr lang="de-DE" sz="2000" dirty="0" smtClean="0"/>
          </a:p>
          <a:p>
            <a:r>
              <a:rPr lang="de-DE" sz="2000" b="1" dirty="0" smtClean="0"/>
              <a:t>Voraussetzung: </a:t>
            </a:r>
            <a:r>
              <a:rPr lang="de-DE" sz="2000" dirty="0"/>
              <a:t>	</a:t>
            </a:r>
            <a:r>
              <a:rPr lang="de-DE" sz="2000" dirty="0" smtClean="0"/>
              <a:t>aktive Mitarbeit / Vorbereitung auf Themen </a:t>
            </a:r>
          </a:p>
          <a:p>
            <a:endParaRPr lang="de-DE" sz="2000" dirty="0"/>
          </a:p>
          <a:p>
            <a:r>
              <a:rPr lang="de-DE" sz="2000" dirty="0" smtClean="0"/>
              <a:t>Anwesenheitspflicht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76793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/>
              <a:t>Veranstaltungen des Pharmakologischen Instituts</a:t>
            </a:r>
            <a:endParaRPr lang="de-DE" sz="36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/>
              <a:t>Vorlesung „Pharmakologie &amp; Toxikologie“</a:t>
            </a:r>
            <a:r>
              <a:rPr lang="de-DE" sz="2000" dirty="0"/>
              <a:t> 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Klausur (6. FS, Sommersemester)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Kolloquium (7. FS, Wintersemester)</a:t>
            </a:r>
          </a:p>
          <a:p>
            <a:endParaRPr lang="de-DE" sz="2000" b="1" dirty="0"/>
          </a:p>
          <a:p>
            <a:r>
              <a:rPr lang="de-DE" sz="2000" b="1" dirty="0"/>
              <a:t>Pharmakologischer Demonstrationskurs 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praktischer Teil </a:t>
            </a:r>
            <a:r>
              <a:rPr lang="de-DE" sz="2000" dirty="0" smtClean="0"/>
              <a:t>(vorlesungsfreie </a:t>
            </a:r>
            <a:r>
              <a:rPr lang="de-DE" sz="2000" dirty="0"/>
              <a:t>Zeit vor dem Sommersemester)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theoretischer Teil (8. FS, Sommersemester)</a:t>
            </a:r>
          </a:p>
          <a:p>
            <a:endParaRPr lang="de-DE" sz="2000" dirty="0"/>
          </a:p>
          <a:p>
            <a:r>
              <a:rPr lang="de-DE" sz="2000" b="1" dirty="0"/>
              <a:t>Seminare „Krankheitslehre und Pharmakotherapie“ </a:t>
            </a:r>
          </a:p>
          <a:p>
            <a:pPr marL="342900" indent="-342900">
              <a:buFontTx/>
              <a:buChar char="-"/>
            </a:pPr>
            <a:r>
              <a:rPr lang="de-DE" sz="2000" dirty="0"/>
              <a:t>8. FS</a:t>
            </a:r>
          </a:p>
          <a:p>
            <a:endParaRPr lang="de-DE" sz="2000" b="1" dirty="0">
              <a:solidFill>
                <a:srgbClr val="C00000"/>
              </a:solidFill>
            </a:endParaRPr>
          </a:p>
          <a:p>
            <a:r>
              <a:rPr lang="de-DE" sz="2000" b="1" dirty="0">
                <a:solidFill>
                  <a:srgbClr val="C00000"/>
                </a:solidFill>
                <a:sym typeface="Wingdings" panose="05000000000000000000" pitchFamily="2" charset="2"/>
              </a:rPr>
              <a:t> Staatsexamen Pharmakologie &amp; Toxikologie</a:t>
            </a:r>
            <a:endParaRPr lang="de-DE" sz="2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2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400" dirty="0"/>
              <a:t>Vorlesung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b="1" dirty="0" smtClean="0"/>
              <a:t>Pharmakologie </a:t>
            </a:r>
            <a:r>
              <a:rPr lang="de-DE" sz="2800" b="1" dirty="0"/>
              <a:t>&amp; Toxikologie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dirty="0" smtClean="0"/>
              <a:t>Internet: Medizinische Fakultät / Pharmakologisches </a:t>
            </a:r>
            <a:r>
              <a:rPr lang="de-DE" sz="2000" dirty="0"/>
              <a:t>Institut </a:t>
            </a:r>
            <a:r>
              <a:rPr lang="de-DE" sz="2000" dirty="0" smtClean="0"/>
              <a:t>/</a:t>
            </a:r>
            <a:r>
              <a:rPr lang="de-DE" sz="2000" dirty="0"/>
              <a:t> </a:t>
            </a:r>
            <a:r>
              <a:rPr lang="de-DE" sz="2000" dirty="0" smtClean="0"/>
              <a:t>Lehre </a:t>
            </a:r>
            <a:r>
              <a:rPr lang="de-DE" sz="2000" dirty="0"/>
              <a:t>Naturwissenschaften</a:t>
            </a:r>
          </a:p>
          <a:p>
            <a:pPr marL="342900" indent="-342900">
              <a:buFontTx/>
              <a:buChar char="-"/>
            </a:pPr>
            <a:endParaRPr lang="de-DE" sz="2000" b="1" dirty="0" smtClean="0"/>
          </a:p>
          <a:p>
            <a:pPr marL="342900" indent="-342900">
              <a:buFontTx/>
              <a:buChar char="-"/>
            </a:pPr>
            <a:r>
              <a:rPr lang="de-DE" sz="2000" b="1" dirty="0" smtClean="0"/>
              <a:t>Vorlesungsplan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i</a:t>
            </a:r>
            <a:r>
              <a:rPr lang="de-DE" sz="2000" dirty="0" smtClean="0"/>
              <a:t>n Präsenz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thematisch </a:t>
            </a:r>
            <a:r>
              <a:rPr lang="de-DE" sz="2000" dirty="0"/>
              <a:t>in 4 Blocks unterteilt</a:t>
            </a:r>
          </a:p>
          <a:p>
            <a:pPr marL="342900" indent="-342900">
              <a:buFontTx/>
              <a:buChar char="-"/>
            </a:pPr>
            <a:endParaRPr lang="de-DE" sz="2000" b="1" dirty="0"/>
          </a:p>
          <a:p>
            <a:pPr marL="342900" indent="-342900">
              <a:buFontTx/>
              <a:buChar char="-"/>
            </a:pPr>
            <a:r>
              <a:rPr lang="de-DE" sz="2000" b="1" dirty="0" smtClean="0"/>
              <a:t>Themen &amp; Lernziele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Grundlagenwissen – Physiologie, Pathophysiologie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 smtClean="0"/>
              <a:t>relevante pharmakologische Inhalte</a:t>
            </a:r>
          </a:p>
          <a:p>
            <a:endParaRPr lang="de-DE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40313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400" dirty="0"/>
              <a:t>Vorlesung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sz="2800" b="1" dirty="0" smtClean="0"/>
              <a:t>Pharmakologie </a:t>
            </a:r>
            <a:r>
              <a:rPr lang="de-DE" sz="2800" b="1" dirty="0"/>
              <a:t>&amp; Toxikologie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 err="1" smtClean="0"/>
              <a:t>Moodle</a:t>
            </a:r>
            <a:endParaRPr lang="de-DE" sz="2000" b="1" dirty="0" smtClean="0"/>
          </a:p>
          <a:p>
            <a:pPr marL="342900" indent="-342900">
              <a:buFontTx/>
              <a:buChar char="-"/>
            </a:pPr>
            <a:r>
              <a:rPr lang="de-DE" sz="2000" dirty="0"/>
              <a:t>Einschreibeschlüssel: 68429787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Vorlesungsunterlagen stehen 2 Tage vor + 7 Tage nach dem Vorlesungstermin zum Download zur Verfügung</a:t>
            </a:r>
          </a:p>
          <a:p>
            <a:pPr marL="342900" indent="-342900">
              <a:buFontTx/>
              <a:buChar char="-"/>
            </a:pPr>
            <a:r>
              <a:rPr lang="de-DE" sz="2000" dirty="0" smtClean="0"/>
              <a:t>nur zum eigenen Gebrauch!</a:t>
            </a:r>
          </a:p>
          <a:p>
            <a:pPr marL="342900" indent="-342900">
              <a:buFontTx/>
              <a:buChar char="-"/>
            </a:pPr>
            <a:endParaRPr lang="de-DE" sz="2000" dirty="0" smtClean="0"/>
          </a:p>
          <a:p>
            <a:pPr marL="342900" indent="-342900">
              <a:buFontTx/>
              <a:buChar char="-"/>
            </a:pPr>
            <a:r>
              <a:rPr lang="de-DE" sz="2000" dirty="0" smtClean="0"/>
              <a:t>vorhandene Vorlesungsaufnahmen vom früher werden auch freigeschaltet</a:t>
            </a:r>
            <a:endParaRPr lang="de-DE" sz="2000" dirty="0"/>
          </a:p>
          <a:p>
            <a:pPr marL="342900" indent="-342900">
              <a:buFontTx/>
              <a:buChar char="-"/>
            </a:pPr>
            <a:endParaRPr lang="de-DE" sz="2000" dirty="0"/>
          </a:p>
          <a:p>
            <a:r>
              <a:rPr lang="de-DE" sz="1600" dirty="0" smtClean="0"/>
              <a:t>während der Pandemie:</a:t>
            </a:r>
          </a:p>
          <a:p>
            <a:pPr marL="342900" indent="-342900">
              <a:buFontTx/>
              <a:buChar char="-"/>
            </a:pPr>
            <a:r>
              <a:rPr lang="de-DE" sz="1600" dirty="0" smtClean="0"/>
              <a:t>für jeden Block - Forum für Fragen zu </a:t>
            </a:r>
            <a:r>
              <a:rPr lang="de-DE" sz="1600" dirty="0"/>
              <a:t>einzelnen </a:t>
            </a:r>
            <a:r>
              <a:rPr lang="de-DE" sz="1600" dirty="0" smtClean="0"/>
              <a:t>Vorlesungen</a:t>
            </a:r>
          </a:p>
          <a:p>
            <a:pPr marL="342900" indent="-342900">
              <a:buFontTx/>
              <a:buChar char="-"/>
            </a:pPr>
            <a:r>
              <a:rPr lang="de-DE" sz="1600" dirty="0" smtClean="0"/>
              <a:t>je </a:t>
            </a:r>
            <a:r>
              <a:rPr lang="de-DE" sz="1600" dirty="0"/>
              <a:t>nach </a:t>
            </a:r>
            <a:r>
              <a:rPr lang="de-DE" sz="1600" dirty="0" smtClean="0"/>
              <a:t>Bedarf wurden Fragen dort schriftlich </a:t>
            </a:r>
            <a:r>
              <a:rPr lang="de-DE" sz="1600" dirty="0"/>
              <a:t>beantwortet oder es </a:t>
            </a:r>
            <a:r>
              <a:rPr lang="de-DE" sz="1600" dirty="0" smtClean="0"/>
              <a:t>wurde </a:t>
            </a:r>
            <a:r>
              <a:rPr lang="de-DE" sz="1600" dirty="0"/>
              <a:t>ein Besprechungstermin mit </a:t>
            </a:r>
            <a:r>
              <a:rPr lang="de-DE" sz="1600" dirty="0" smtClean="0"/>
              <a:t>beteiligten </a:t>
            </a:r>
            <a:r>
              <a:rPr lang="de-DE" sz="1600" dirty="0"/>
              <a:t>Dozenten </a:t>
            </a:r>
            <a:r>
              <a:rPr lang="de-DE" sz="1600" dirty="0" smtClean="0"/>
              <a:t>organisiert</a:t>
            </a:r>
          </a:p>
          <a:p>
            <a:pPr marL="342900" indent="-342900">
              <a:buFontTx/>
              <a:buChar char="-"/>
            </a:pPr>
            <a:r>
              <a:rPr lang="de-DE" sz="1600" dirty="0" smtClean="0"/>
              <a:t>letztes Jahr (Präsenzunterricht) – kein Bedarf / Interesse </a:t>
            </a:r>
          </a:p>
          <a:p>
            <a:pPr marL="342900" indent="-342900">
              <a:buFontTx/>
              <a:buChar char="-"/>
            </a:pP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67718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Klausur </a:t>
            </a: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400" dirty="0"/>
              <a:t>SS </a:t>
            </a:r>
            <a:r>
              <a:rPr lang="de-DE" sz="2400" dirty="0" smtClean="0"/>
              <a:t>2023, </a:t>
            </a:r>
            <a:r>
              <a:rPr lang="de-DE" sz="2400" dirty="0"/>
              <a:t>6</a:t>
            </a:r>
            <a:r>
              <a:rPr lang="de-DE" sz="2400" dirty="0" smtClean="0"/>
              <a:t>. FS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/>
              <a:t>Inhalt: </a:t>
            </a:r>
            <a:endParaRPr lang="de-DE" sz="2000" b="1" dirty="0" smtClean="0"/>
          </a:p>
          <a:p>
            <a:pPr marL="285750" indent="-285750">
              <a:buFontTx/>
              <a:buChar char="-"/>
            </a:pPr>
            <a:r>
              <a:rPr lang="de-DE" sz="2000" dirty="0" smtClean="0"/>
              <a:t>20 multiple </a:t>
            </a:r>
            <a:r>
              <a:rPr lang="de-DE" sz="2000" dirty="0" err="1" smtClean="0"/>
              <a:t>choice</a:t>
            </a:r>
            <a:r>
              <a:rPr lang="de-DE" sz="2000" dirty="0" smtClean="0"/>
              <a:t> Fragen zu den Themen </a:t>
            </a:r>
            <a:r>
              <a:rPr lang="de-DE" sz="2000" dirty="0"/>
              <a:t>aus Vorlesung Pharmakologie &amp; Toxikologie Teil </a:t>
            </a:r>
            <a:r>
              <a:rPr lang="de-DE" sz="2000" dirty="0" smtClean="0"/>
              <a:t>1</a:t>
            </a:r>
          </a:p>
          <a:p>
            <a:pPr marL="285750" indent="-285750">
              <a:buFontTx/>
              <a:buChar char="-"/>
            </a:pPr>
            <a:r>
              <a:rPr lang="de-DE" sz="2000" dirty="0" smtClean="0"/>
              <a:t>auch </a:t>
            </a:r>
            <a:r>
              <a:rPr lang="de-DE" sz="2000" dirty="0"/>
              <a:t>Inhalte, </a:t>
            </a:r>
            <a:r>
              <a:rPr lang="de-DE" sz="2000" dirty="0" smtClean="0"/>
              <a:t>die in der </a:t>
            </a:r>
            <a:r>
              <a:rPr lang="de-DE" sz="2000" dirty="0"/>
              <a:t>Vorlesung </a:t>
            </a:r>
            <a:r>
              <a:rPr lang="de-DE" sz="2000" dirty="0" smtClean="0"/>
              <a:t>nicht direkt </a:t>
            </a:r>
            <a:r>
              <a:rPr lang="de-DE" sz="2000" dirty="0"/>
              <a:t>behandelt wurden </a:t>
            </a:r>
            <a:r>
              <a:rPr lang="de-DE" sz="2000" dirty="0" smtClean="0"/>
              <a:t>– </a:t>
            </a:r>
            <a:r>
              <a:rPr lang="de-DE" sz="2000" dirty="0"/>
              <a:t>Lehrbuch essentiell! Vorlesungsbesucher sind </a:t>
            </a:r>
            <a:r>
              <a:rPr lang="de-DE" sz="2000" dirty="0" smtClean="0"/>
              <a:t>meist </a:t>
            </a:r>
            <a:r>
              <a:rPr lang="de-DE" sz="2000" dirty="0"/>
              <a:t>im Vorteil</a:t>
            </a:r>
            <a:r>
              <a:rPr lang="de-DE" sz="2000" dirty="0" smtClean="0"/>
              <a:t>!</a:t>
            </a:r>
          </a:p>
          <a:p>
            <a:pPr marL="285750" indent="-285750">
              <a:buFontTx/>
              <a:buChar char="-"/>
            </a:pPr>
            <a:r>
              <a:rPr lang="de-DE" sz="2000" dirty="0" smtClean="0"/>
              <a:t>Bewertung nach Notenschlüssel, </a:t>
            </a:r>
            <a:r>
              <a:rPr lang="de-DE" sz="2000" dirty="0"/>
              <a:t>evtl. </a:t>
            </a:r>
            <a:r>
              <a:rPr lang="de-DE" sz="2000" dirty="0" smtClean="0"/>
              <a:t>Gleitklausel gemäß Prüfungsordnung</a:t>
            </a:r>
          </a:p>
          <a:p>
            <a:pPr marL="285750" indent="-285750">
              <a:buFontTx/>
              <a:buChar char="-"/>
            </a:pPr>
            <a:r>
              <a:rPr lang="de-DE" sz="2000" dirty="0" smtClean="0"/>
              <a:t>zeitnahe Klausurbesprechung</a:t>
            </a:r>
          </a:p>
          <a:p>
            <a:endParaRPr lang="de-DE" sz="800" dirty="0"/>
          </a:p>
          <a:p>
            <a:r>
              <a:rPr lang="de-DE" sz="2000" b="1" dirty="0" smtClean="0"/>
              <a:t>Dauer: </a:t>
            </a:r>
            <a:r>
              <a:rPr lang="de-DE" sz="2000" dirty="0" smtClean="0"/>
              <a:t>60 Minuten</a:t>
            </a:r>
          </a:p>
          <a:p>
            <a:endParaRPr lang="de-DE" sz="800" dirty="0" smtClean="0"/>
          </a:p>
          <a:p>
            <a:r>
              <a:rPr lang="de-DE" sz="2000" b="1" dirty="0" smtClean="0"/>
              <a:t>Termin: </a:t>
            </a:r>
            <a:r>
              <a:rPr lang="de-DE" sz="2000" b="1" dirty="0" smtClean="0">
                <a:solidFill>
                  <a:srgbClr val="C00000"/>
                </a:solidFill>
              </a:rPr>
              <a:t>25.09.2023, 13 Uhr, INF 306 / HS2</a:t>
            </a:r>
          </a:p>
          <a:p>
            <a:endParaRPr lang="de-DE" sz="2000" dirty="0"/>
          </a:p>
          <a:p>
            <a:r>
              <a:rPr lang="de-DE" sz="2000" b="1" dirty="0" smtClean="0"/>
              <a:t>elektronische Anmeldung im LSF: </a:t>
            </a:r>
            <a:r>
              <a:rPr lang="de-DE" sz="2000" dirty="0" smtClean="0"/>
              <a:t>bis 15.09.2023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0640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Klausur </a:t>
            </a:r>
            <a:r>
              <a:rPr lang="de-DE" sz="2800" b="1" dirty="0"/>
              <a:t/>
            </a:r>
            <a:br>
              <a:rPr lang="de-DE" sz="2800" b="1" dirty="0"/>
            </a:br>
            <a:r>
              <a:rPr lang="de-DE" sz="2400" dirty="0"/>
              <a:t>SS </a:t>
            </a:r>
            <a:r>
              <a:rPr lang="de-DE" sz="2400" dirty="0" smtClean="0"/>
              <a:t>2023, </a:t>
            </a:r>
            <a:r>
              <a:rPr lang="de-DE" sz="2400" dirty="0"/>
              <a:t>6</a:t>
            </a:r>
            <a:r>
              <a:rPr lang="de-DE" sz="2400" dirty="0" smtClean="0"/>
              <a:t>. FS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 smtClean="0"/>
              <a:t>Voraussetzung</a:t>
            </a:r>
            <a:r>
              <a:rPr lang="de-DE" sz="2000" dirty="0" smtClean="0"/>
              <a:t> </a:t>
            </a:r>
            <a:r>
              <a:rPr lang="de-DE" sz="2000" dirty="0"/>
              <a:t>für die Teilnahme am Kolloquium im </a:t>
            </a:r>
            <a:r>
              <a:rPr lang="de-DE" sz="2000" dirty="0" smtClean="0"/>
              <a:t>WS</a:t>
            </a:r>
          </a:p>
          <a:p>
            <a:endParaRPr lang="de-DE" sz="2000" dirty="0"/>
          </a:p>
          <a:p>
            <a:r>
              <a:rPr lang="de-DE" sz="2000" b="1" dirty="0"/>
              <a:t>Bestandenes Kolloquium und Klausur </a:t>
            </a:r>
            <a:r>
              <a:rPr lang="de-DE" sz="2000" dirty="0"/>
              <a:t>sind Voraussetzung für die Teilnahme am Demonstrationskurs und zur Anmeldung für das Staatsexamen</a:t>
            </a:r>
          </a:p>
          <a:p>
            <a:endParaRPr lang="de-DE" sz="2000" b="1" dirty="0" smtClean="0"/>
          </a:p>
          <a:p>
            <a:endParaRPr lang="de-DE" sz="2000" b="1" dirty="0"/>
          </a:p>
          <a:p>
            <a:r>
              <a:rPr lang="de-DE" sz="2000" b="1" dirty="0" smtClean="0"/>
              <a:t>Wiederholungstermin</a:t>
            </a:r>
            <a:r>
              <a:rPr lang="de-DE" sz="2000" b="1" dirty="0"/>
              <a:t>: </a:t>
            </a:r>
            <a:r>
              <a:rPr lang="de-DE" sz="2000" dirty="0" smtClean="0">
                <a:solidFill>
                  <a:srgbClr val="C61A27"/>
                </a:solidFill>
              </a:rPr>
              <a:t>in der Woche 23.-27.Oktober 2023</a:t>
            </a:r>
            <a:endParaRPr lang="de-DE" sz="2000" dirty="0">
              <a:solidFill>
                <a:srgbClr val="C61A27"/>
              </a:solidFill>
            </a:endParaRPr>
          </a:p>
          <a:p>
            <a:endParaRPr lang="de-DE" sz="2000" b="1" dirty="0" smtClean="0"/>
          </a:p>
          <a:p>
            <a:r>
              <a:rPr lang="de-DE" sz="2000" b="1" dirty="0" smtClean="0"/>
              <a:t>nächster </a:t>
            </a:r>
            <a:r>
              <a:rPr lang="de-DE" sz="2000" b="1" dirty="0"/>
              <a:t>Termin: </a:t>
            </a:r>
            <a:r>
              <a:rPr lang="de-DE" sz="2000" dirty="0"/>
              <a:t>am Ende </a:t>
            </a:r>
            <a:r>
              <a:rPr lang="de-DE" sz="2000" b="1" dirty="0"/>
              <a:t>SS </a:t>
            </a:r>
            <a:r>
              <a:rPr lang="de-DE" sz="2000" b="1" dirty="0" smtClean="0"/>
              <a:t>2024 </a:t>
            </a:r>
            <a:r>
              <a:rPr lang="de-DE" sz="2000" dirty="0"/>
              <a:t>(</a:t>
            </a:r>
            <a:r>
              <a:rPr lang="de-DE" sz="2000" dirty="0" smtClean="0"/>
              <a:t>voraus. September 2024) !!!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381857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Kolloquium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sz="2400" dirty="0" smtClean="0"/>
              <a:t>WS 2023/2024, </a:t>
            </a:r>
            <a:r>
              <a:rPr lang="de-DE" sz="2400" dirty="0"/>
              <a:t>7</a:t>
            </a:r>
            <a:r>
              <a:rPr lang="de-DE" sz="2400" dirty="0" smtClean="0"/>
              <a:t>. FS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/>
              <a:t>Inhalt</a:t>
            </a:r>
            <a:r>
              <a:rPr lang="de-DE" sz="2000" b="1" dirty="0" smtClean="0"/>
              <a:t>:	</a:t>
            </a:r>
            <a:r>
              <a:rPr lang="de-DE" sz="2000" dirty="0" smtClean="0"/>
              <a:t>Im </a:t>
            </a:r>
            <a:r>
              <a:rPr lang="de-DE" sz="2000" dirty="0"/>
              <a:t>Kolloquium werden Lehrinhalte beider Teile der Vorlesung </a:t>
            </a:r>
            <a:r>
              <a:rPr lang="de-DE" sz="2000" dirty="0" smtClean="0"/>
              <a:t>	Pharmakologie </a:t>
            </a:r>
            <a:r>
              <a:rPr lang="de-DE" sz="2000" dirty="0"/>
              <a:t>&amp; Toxikologie (</a:t>
            </a:r>
            <a:r>
              <a:rPr lang="de-DE" sz="2000" dirty="0" err="1"/>
              <a:t>SS+WS</a:t>
            </a:r>
            <a:r>
              <a:rPr lang="de-DE" sz="2000" dirty="0"/>
              <a:t>) geprüft, i.d.R. 2 </a:t>
            </a:r>
            <a:r>
              <a:rPr lang="de-DE" sz="2000" dirty="0" smtClean="0"/>
              <a:t>Themen</a:t>
            </a:r>
          </a:p>
          <a:p>
            <a:endParaRPr lang="de-DE" sz="2000" dirty="0"/>
          </a:p>
          <a:p>
            <a:r>
              <a:rPr lang="de-DE" sz="2000" b="1" dirty="0"/>
              <a:t>Form</a:t>
            </a:r>
            <a:r>
              <a:rPr lang="de-DE" sz="2000" b="1" dirty="0" smtClean="0"/>
              <a:t>:	</a:t>
            </a:r>
            <a:r>
              <a:rPr lang="de-DE" sz="2000" dirty="0" smtClean="0"/>
              <a:t>20-minütige mündliche Prüfung - </a:t>
            </a:r>
            <a:r>
              <a:rPr lang="de-DE" sz="2000" dirty="0"/>
              <a:t>„Übung“ für </a:t>
            </a:r>
            <a:r>
              <a:rPr lang="de-DE" sz="2000" dirty="0" err="1" smtClean="0"/>
              <a:t>StEx</a:t>
            </a:r>
            <a:endParaRPr lang="de-DE" sz="2000" dirty="0" smtClean="0"/>
          </a:p>
          <a:p>
            <a:endParaRPr lang="de-DE" sz="2000" dirty="0"/>
          </a:p>
          <a:p>
            <a:r>
              <a:rPr lang="de-DE" sz="2000" b="1" dirty="0"/>
              <a:t>Voraussetzung</a:t>
            </a:r>
            <a:r>
              <a:rPr lang="de-DE" sz="2000" dirty="0"/>
              <a:t> für die Teilnahme am Kolloquium ist die bestandene Klausur </a:t>
            </a:r>
            <a:r>
              <a:rPr lang="de-DE" sz="2000" dirty="0" smtClean="0"/>
              <a:t>zum </a:t>
            </a:r>
            <a:r>
              <a:rPr lang="de-DE" sz="2000" dirty="0"/>
              <a:t>1. Teil der Vorlesung (SS)</a:t>
            </a:r>
          </a:p>
          <a:p>
            <a:r>
              <a:rPr lang="de-DE" sz="2000" b="1" dirty="0"/>
              <a:t>Bestandenes Kolloquium </a:t>
            </a:r>
            <a:r>
              <a:rPr lang="de-DE" sz="2000" dirty="0"/>
              <a:t>ist die Voraussetzung für die Teilnahme am Demonstrationskurs und zur Anmeldung für das Staatsexamen</a:t>
            </a:r>
          </a:p>
          <a:p>
            <a:endParaRPr lang="de-DE" sz="2000" b="1" dirty="0" smtClean="0"/>
          </a:p>
          <a:p>
            <a:r>
              <a:rPr lang="de-DE" sz="2000" b="1" dirty="0" smtClean="0"/>
              <a:t>Termin:	</a:t>
            </a:r>
            <a:r>
              <a:rPr lang="de-DE" sz="2000" b="1" dirty="0" smtClean="0">
                <a:solidFill>
                  <a:srgbClr val="C61A27"/>
                </a:solidFill>
              </a:rPr>
              <a:t>voraussichtlich Anfang März 2024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18385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/>
              <a:t>Pharmakologisch-toxikologischer </a:t>
            </a:r>
            <a:r>
              <a:rPr lang="de-DE" sz="2800" b="1" dirty="0" smtClean="0"/>
              <a:t>Demonstrationskurs</a:t>
            </a:r>
            <a:br>
              <a:rPr lang="de-DE" sz="2800" b="1" dirty="0" smtClean="0"/>
            </a:br>
            <a:r>
              <a:rPr lang="de-DE" sz="2400" dirty="0" smtClean="0"/>
              <a:t>SS 2024 </a:t>
            </a:r>
            <a:r>
              <a:rPr lang="de-DE" sz="2400" dirty="0"/>
              <a:t>– 8</a:t>
            </a:r>
            <a:r>
              <a:rPr lang="de-DE" sz="2400" dirty="0" smtClean="0"/>
              <a:t>. FS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 smtClean="0"/>
              <a:t>Inhalte:</a:t>
            </a:r>
            <a:r>
              <a:rPr lang="de-DE" sz="2000" dirty="0" smtClean="0"/>
              <a:t>	verschiedene </a:t>
            </a:r>
            <a:r>
              <a:rPr lang="de-DE" sz="2000" dirty="0"/>
              <a:t>experimentelle Forschungsbereiche</a:t>
            </a:r>
          </a:p>
          <a:p>
            <a:r>
              <a:rPr lang="de-DE" sz="2000" b="1" dirty="0"/>
              <a:t>Ziel:</a:t>
            </a:r>
            <a:r>
              <a:rPr lang="de-DE" sz="2000" dirty="0"/>
              <a:t> </a:t>
            </a:r>
            <a:r>
              <a:rPr lang="de-DE" sz="2000" dirty="0" smtClean="0"/>
              <a:t>	Kennenlernen von Forschung und Alternativen </a:t>
            </a:r>
            <a:r>
              <a:rPr lang="de-DE" sz="2000" dirty="0"/>
              <a:t>zum </a:t>
            </a:r>
            <a:r>
              <a:rPr lang="de-DE" sz="2000" dirty="0" smtClean="0"/>
              <a:t>klassischen 	Apothekerberuf</a:t>
            </a:r>
            <a:endParaRPr lang="de-DE" sz="2000" dirty="0"/>
          </a:p>
          <a:p>
            <a:r>
              <a:rPr lang="de-DE" sz="2000" b="1" dirty="0"/>
              <a:t>aktuelle Teilnahmevoraussetzungen !!!:	</a:t>
            </a:r>
            <a:r>
              <a:rPr lang="de-DE" sz="2000" b="1" dirty="0">
                <a:solidFill>
                  <a:srgbClr val="C61A27"/>
                </a:solidFill>
              </a:rPr>
              <a:t>zeitlich eng</a:t>
            </a:r>
          </a:p>
          <a:p>
            <a:pPr marL="457200" indent="-457200">
              <a:buAutoNum type="arabicPeriod"/>
            </a:pPr>
            <a:r>
              <a:rPr lang="de-DE" sz="1800" dirty="0" smtClean="0"/>
              <a:t>Pharmakologie – </a:t>
            </a:r>
            <a:r>
              <a:rPr lang="de-DE" sz="1800" dirty="0"/>
              <a:t>bestandenes Kolloquium, </a:t>
            </a:r>
            <a:r>
              <a:rPr lang="de-DE" sz="1800" dirty="0" smtClean="0"/>
              <a:t>7.FS</a:t>
            </a:r>
          </a:p>
          <a:p>
            <a:pPr marL="457200" indent="-457200">
              <a:buAutoNum type="arabicPeriod"/>
            </a:pPr>
            <a:r>
              <a:rPr lang="de-DE" sz="1800" dirty="0" smtClean="0"/>
              <a:t>Klinische </a:t>
            </a:r>
            <a:r>
              <a:rPr lang="de-DE" sz="1800" dirty="0"/>
              <a:t>Chemie und </a:t>
            </a:r>
            <a:r>
              <a:rPr lang="de-DE" sz="1800" dirty="0" err="1"/>
              <a:t>Pathobiochemie</a:t>
            </a:r>
            <a:r>
              <a:rPr lang="de-DE" sz="1800" dirty="0"/>
              <a:t> </a:t>
            </a:r>
            <a:r>
              <a:rPr lang="de-DE" sz="1800" dirty="0" smtClean="0"/>
              <a:t>– </a:t>
            </a:r>
            <a:r>
              <a:rPr lang="de-DE" sz="1800" dirty="0"/>
              <a:t>Klausur, </a:t>
            </a:r>
            <a:r>
              <a:rPr lang="de-DE" sz="1800" dirty="0" smtClean="0"/>
              <a:t>6.FS</a:t>
            </a:r>
          </a:p>
          <a:p>
            <a:pPr marL="457200" indent="-457200">
              <a:buAutoNum type="arabicPeriod"/>
            </a:pPr>
            <a:r>
              <a:rPr lang="de-DE" sz="1800" dirty="0" smtClean="0"/>
              <a:t>Pathophysiologie – </a:t>
            </a:r>
            <a:r>
              <a:rPr lang="de-DE" sz="1800" dirty="0"/>
              <a:t>Klausuren, 5. und </a:t>
            </a:r>
            <a:r>
              <a:rPr lang="de-DE" sz="1800" dirty="0" smtClean="0"/>
              <a:t>6.FS</a:t>
            </a:r>
          </a:p>
          <a:p>
            <a:pPr marL="457200" indent="-457200">
              <a:buAutoNum type="arabicPeriod"/>
            </a:pPr>
            <a:r>
              <a:rPr lang="de-DE" sz="1800" dirty="0" smtClean="0"/>
              <a:t>Immunologie </a:t>
            </a:r>
            <a:r>
              <a:rPr lang="de-DE" sz="1800" dirty="0"/>
              <a:t>Vorlesung </a:t>
            </a:r>
            <a:r>
              <a:rPr lang="de-DE" sz="1800" dirty="0" smtClean="0"/>
              <a:t>– </a:t>
            </a:r>
            <a:r>
              <a:rPr lang="de-DE" sz="1800" dirty="0"/>
              <a:t>Klausur, 5.FS</a:t>
            </a:r>
          </a:p>
          <a:p>
            <a:endParaRPr lang="de-DE" sz="1200" dirty="0"/>
          </a:p>
          <a:p>
            <a:r>
              <a:rPr lang="de-DE" sz="2000" b="1" dirty="0"/>
              <a:t>Ablauf:</a:t>
            </a:r>
            <a:r>
              <a:rPr lang="de-DE" sz="2000" dirty="0"/>
              <a:t>	</a:t>
            </a:r>
            <a:r>
              <a:rPr lang="de-DE" sz="2000" b="1" dirty="0"/>
              <a:t>praktischer Teil: </a:t>
            </a:r>
            <a:r>
              <a:rPr lang="de-DE" sz="2000" dirty="0"/>
              <a:t>3-4-tägiges Blockpraktikum vor </a:t>
            </a:r>
            <a:r>
              <a:rPr lang="de-DE" sz="2000" dirty="0" smtClean="0"/>
              <a:t>dem 	Sommersemester </a:t>
            </a:r>
            <a:r>
              <a:rPr lang="de-DE" sz="2000" dirty="0"/>
              <a:t>in Kleingruppen (ca. 4-5 Studenten/Gruppe</a:t>
            </a:r>
            <a:r>
              <a:rPr lang="de-DE" sz="2000" dirty="0" smtClean="0"/>
              <a:t>)</a:t>
            </a:r>
          </a:p>
          <a:p>
            <a:endParaRPr lang="de-DE" sz="800" dirty="0"/>
          </a:p>
          <a:p>
            <a:r>
              <a:rPr lang="de-DE" sz="2000" dirty="0"/>
              <a:t>	</a:t>
            </a:r>
            <a:r>
              <a:rPr lang="de-DE" sz="2000" b="1" dirty="0"/>
              <a:t>theoretischer Teil:</a:t>
            </a:r>
            <a:r>
              <a:rPr lang="de-DE" sz="2000" dirty="0"/>
              <a:t> wöchentliche Präsentationen </a:t>
            </a:r>
            <a:r>
              <a:rPr lang="de-DE" sz="2000" dirty="0" smtClean="0"/>
              <a:t>einzelner</a:t>
            </a:r>
            <a:r>
              <a:rPr lang="de-DE" sz="2000" dirty="0"/>
              <a:t>		Gruppen während des Sommersemesters, Anwesenheitspflicht</a:t>
            </a:r>
          </a:p>
        </p:txBody>
      </p:sp>
    </p:spTree>
    <p:extLst>
      <p:ext uri="{BB962C8B-B14F-4D97-AF65-F5344CB8AC3E}">
        <p14:creationId xmlns:p14="http://schemas.microsoft.com/office/powerpoint/2010/main" val="2712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/>
              <a:t>Pharmakologisch-toxikologischer </a:t>
            </a:r>
            <a:r>
              <a:rPr lang="de-DE" sz="2800" b="1" dirty="0" smtClean="0"/>
              <a:t>Demonstrationskurs</a:t>
            </a:r>
            <a:br>
              <a:rPr lang="de-DE" sz="2800" b="1" dirty="0" smtClean="0"/>
            </a:br>
            <a:r>
              <a:rPr lang="de-DE" sz="2400" dirty="0" smtClean="0"/>
              <a:t>SS 2024 </a:t>
            </a:r>
            <a:r>
              <a:rPr lang="de-DE" sz="2400" dirty="0"/>
              <a:t>– 8</a:t>
            </a:r>
            <a:r>
              <a:rPr lang="de-DE" sz="2400" dirty="0" smtClean="0"/>
              <a:t>. FS</a:t>
            </a:r>
            <a:endParaRPr lang="de-DE" sz="2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2000" b="1" dirty="0"/>
              <a:t>‚erfolgreiche Teilnahme‘ </a:t>
            </a:r>
            <a:r>
              <a:rPr lang="de-DE" sz="2000" dirty="0"/>
              <a:t>wird bescheinigt nach Abgabe der </a:t>
            </a:r>
            <a:r>
              <a:rPr lang="de-DE" sz="2000" dirty="0" smtClean="0"/>
              <a:t>Vortrags-dokumente </a:t>
            </a:r>
            <a:r>
              <a:rPr lang="de-DE" sz="2000" dirty="0"/>
              <a:t>(PDF) und Halten eines Vortrags im theoretischen Teil</a:t>
            </a:r>
          </a:p>
          <a:p>
            <a:r>
              <a:rPr lang="de-DE" sz="2000" dirty="0" smtClean="0">
                <a:sym typeface="Wingdings" panose="05000000000000000000" pitchFamily="2" charset="2"/>
              </a:rPr>
              <a:t>	- </a:t>
            </a:r>
            <a:r>
              <a:rPr lang="de-DE" sz="2000" dirty="0" smtClean="0"/>
              <a:t>Voraussetzung </a:t>
            </a:r>
            <a:r>
              <a:rPr lang="de-DE" sz="2000" dirty="0"/>
              <a:t>zur Anmeldung für das Staatsexamen</a:t>
            </a:r>
          </a:p>
          <a:p>
            <a:endParaRPr lang="de-DE" sz="2000" dirty="0"/>
          </a:p>
          <a:p>
            <a:r>
              <a:rPr lang="de-DE" sz="2000" dirty="0" smtClean="0"/>
              <a:t>für die Planung:	verbindliche </a:t>
            </a:r>
            <a:r>
              <a:rPr lang="de-DE" sz="2000" b="1" dirty="0" smtClean="0"/>
              <a:t>Anmeldung </a:t>
            </a:r>
            <a:r>
              <a:rPr lang="de-DE" sz="2000" b="1" dirty="0" smtClean="0">
                <a:solidFill>
                  <a:srgbClr val="C61A27"/>
                </a:solidFill>
              </a:rPr>
              <a:t>bis voraus. 30.11.2023 </a:t>
            </a:r>
            <a:r>
              <a:rPr lang="de-DE" sz="2000" b="1" dirty="0"/>
              <a:t>!!!</a:t>
            </a:r>
          </a:p>
          <a:p>
            <a:endParaRPr lang="de-DE" sz="2000" dirty="0"/>
          </a:p>
          <a:p>
            <a:r>
              <a:rPr lang="de-DE" sz="2000" b="1" dirty="0"/>
              <a:t>Besprechung zum Ablauf und Vorstellung einzelner Gruppen: </a:t>
            </a:r>
            <a:endParaRPr lang="de-DE" sz="2000" b="1" dirty="0" smtClean="0"/>
          </a:p>
          <a:p>
            <a:r>
              <a:rPr lang="de-DE" sz="2000" dirty="0" smtClean="0"/>
              <a:t>i.d.R. in der Vorlesung im WS vor Weihnachten 2022 – </a:t>
            </a:r>
            <a:r>
              <a:rPr lang="de-DE" sz="2000" b="1" dirty="0">
                <a:solidFill>
                  <a:srgbClr val="C61A27"/>
                </a:solidFill>
              </a:rPr>
              <a:t>Pflichttermin!</a:t>
            </a:r>
          </a:p>
          <a:p>
            <a:endParaRPr lang="de-DE" sz="2000" dirty="0"/>
          </a:p>
          <a:p>
            <a:r>
              <a:rPr lang="de-DE" sz="2000" dirty="0"/>
              <a:t>Einteilung in die Gruppen bis </a:t>
            </a:r>
            <a:r>
              <a:rPr lang="de-DE" sz="2000" dirty="0" smtClean="0"/>
              <a:t>Mitte Januar 2024,</a:t>
            </a:r>
            <a:endParaRPr lang="de-DE" sz="2000" dirty="0"/>
          </a:p>
          <a:p>
            <a:r>
              <a:rPr lang="de-DE" sz="2000" dirty="0" smtClean="0"/>
              <a:t>weitere </a:t>
            </a:r>
            <a:r>
              <a:rPr lang="de-DE" sz="2000" dirty="0"/>
              <a:t>Organisation in </a:t>
            </a:r>
            <a:r>
              <a:rPr lang="de-DE" sz="2000" b="1" dirty="0" smtClean="0"/>
              <a:t>Eigenregie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14640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Folgeseite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348</Words>
  <Application>Microsoft Office PowerPoint</Application>
  <PresentationFormat>On-screen Show (4:3)</PresentationFormat>
  <Paragraphs>110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Wingdings</vt:lpstr>
      <vt:lpstr>Titelfolie</vt:lpstr>
      <vt:lpstr>1_Folgeseiten</vt:lpstr>
      <vt:lpstr>PowerPoint Presentation</vt:lpstr>
      <vt:lpstr>Veranstaltungen des Pharmakologischen Instituts</vt:lpstr>
      <vt:lpstr>Vorlesung  Pharmakologie &amp; Toxikologie</vt:lpstr>
      <vt:lpstr>Vorlesung  Pharmakologie &amp; Toxikologie</vt:lpstr>
      <vt:lpstr>Klausur  SS 2023, 6. FS</vt:lpstr>
      <vt:lpstr>Klausur  SS 2023, 6. FS</vt:lpstr>
      <vt:lpstr>Kolloquium WS 2023/2024, 7. FS</vt:lpstr>
      <vt:lpstr>Pharmakologisch-toxikologischer Demonstrationskurs SS 2024 – 8. FS</vt:lpstr>
      <vt:lpstr>Pharmakologisch-toxikologischer Demonstrationskurs SS 2024 – 8. FS</vt:lpstr>
      <vt:lpstr>Seminar „Krankheitslehre &amp; Pharmakotherapie“ SS 2024</vt:lpstr>
    </vt:vector>
  </TitlesOfParts>
  <Company>Universitätsklinikum Heidelberg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Hafner, Andreas</dc:creator>
  <cp:lastModifiedBy>Ulrike Baur-Finck</cp:lastModifiedBy>
  <cp:revision>76</cp:revision>
  <dcterms:created xsi:type="dcterms:W3CDTF">2017-11-14T10:18:57Z</dcterms:created>
  <dcterms:modified xsi:type="dcterms:W3CDTF">2023-05-04T10:44:02Z</dcterms:modified>
</cp:coreProperties>
</file>